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62" r:id="rId4"/>
    <p:sldId id="263" r:id="rId5"/>
    <p:sldId id="267" r:id="rId6"/>
    <p:sldId id="268" r:id="rId7"/>
    <p:sldId id="269" r:id="rId8"/>
    <p:sldId id="270" r:id="rId9"/>
    <p:sldId id="258" r:id="rId10"/>
    <p:sldId id="260" r:id="rId11"/>
    <p:sldId id="265" r:id="rId12"/>
    <p:sldId id="271" r:id="rId13"/>
  </p:sldIdLst>
  <p:sldSz cx="9144000" cy="6858000" type="screen4x3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A88156-F990-4494-9FE9-32A46D4CF778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BFA3AA-1DB5-4009-B31C-B9BA259FC0EC}">
      <dgm:prSet phldrT="[Текст]" custT="1"/>
      <dgm:spPr/>
      <dgm:t>
        <a:bodyPr/>
        <a:lstStyle/>
        <a:p>
          <a:r>
            <a:rPr lang="ru-RU" sz="2200" dirty="0" smtClean="0">
              <a:latin typeface="Century Gothic" pitchFamily="34" charset="0"/>
            </a:rPr>
            <a:t>Написание эссе</a:t>
          </a:r>
          <a:endParaRPr lang="ru-RU" sz="2200" dirty="0">
            <a:latin typeface="Century Gothic" pitchFamily="34" charset="0"/>
          </a:endParaRPr>
        </a:p>
      </dgm:t>
    </dgm:pt>
    <dgm:pt modelId="{A53F912B-3665-483F-8D3E-DDC6157586F1}" type="parTrans" cxnId="{195E7D20-27E6-4094-901D-D9BAA2764399}">
      <dgm:prSet/>
      <dgm:spPr/>
      <dgm:t>
        <a:bodyPr/>
        <a:lstStyle/>
        <a:p>
          <a:endParaRPr lang="ru-RU"/>
        </a:p>
      </dgm:t>
    </dgm:pt>
    <dgm:pt modelId="{06C4F65F-F215-4787-8848-A4FB839F354F}" type="sibTrans" cxnId="{195E7D20-27E6-4094-901D-D9BAA2764399}">
      <dgm:prSet/>
      <dgm:spPr/>
      <dgm:t>
        <a:bodyPr/>
        <a:lstStyle/>
        <a:p>
          <a:endParaRPr lang="ru-RU"/>
        </a:p>
      </dgm:t>
    </dgm:pt>
    <dgm:pt modelId="{545D7222-0C37-4E9F-891F-3D9A9B324FB1}">
      <dgm:prSet phldrT="[Текст]" custT="1"/>
      <dgm:spPr/>
      <dgm:t>
        <a:bodyPr/>
        <a:lstStyle/>
        <a:p>
          <a:r>
            <a:rPr lang="ru-RU" sz="2200" dirty="0" smtClean="0">
              <a:latin typeface="Century Gothic" pitchFamily="34" charset="0"/>
            </a:rPr>
            <a:t>Тест на готовность к обучению</a:t>
          </a:r>
          <a:endParaRPr lang="ru-RU" sz="2200" dirty="0">
            <a:latin typeface="Century Gothic" pitchFamily="34" charset="0"/>
          </a:endParaRPr>
        </a:p>
      </dgm:t>
    </dgm:pt>
    <dgm:pt modelId="{29E4E7AD-F971-46DD-B130-0590E108347E}" type="parTrans" cxnId="{AA891B70-5B37-4241-A729-A73840130482}">
      <dgm:prSet/>
      <dgm:spPr/>
      <dgm:t>
        <a:bodyPr/>
        <a:lstStyle/>
        <a:p>
          <a:endParaRPr lang="ru-RU"/>
        </a:p>
      </dgm:t>
    </dgm:pt>
    <dgm:pt modelId="{C3396E88-C89D-4B42-B108-AECA004322DA}" type="sibTrans" cxnId="{AA891B70-5B37-4241-A729-A73840130482}">
      <dgm:prSet/>
      <dgm:spPr/>
      <dgm:t>
        <a:bodyPr/>
        <a:lstStyle/>
        <a:p>
          <a:endParaRPr lang="ru-RU"/>
        </a:p>
      </dgm:t>
    </dgm:pt>
    <dgm:pt modelId="{C42C842D-4AFE-49F8-8DB7-BDC034606249}">
      <dgm:prSet phldrT="[Текст]" custT="1"/>
      <dgm:spPr/>
      <dgm:t>
        <a:bodyPr/>
        <a:lstStyle/>
        <a:p>
          <a:r>
            <a:rPr lang="ru-RU" sz="2200" dirty="0" smtClean="0">
              <a:latin typeface="Century Gothic" pitchFamily="34" charset="0"/>
            </a:rPr>
            <a:t>Ответ на экзаменационные вопросы по профилю</a:t>
          </a:r>
          <a:endParaRPr lang="ru-RU" sz="2200" dirty="0">
            <a:latin typeface="Century Gothic" pitchFamily="34" charset="0"/>
          </a:endParaRPr>
        </a:p>
      </dgm:t>
    </dgm:pt>
    <dgm:pt modelId="{E487CEBB-C2DB-47A1-8ED2-06879E783303}" type="parTrans" cxnId="{1EE0A25E-06DF-4287-BBB1-9E7D4B0E752F}">
      <dgm:prSet/>
      <dgm:spPr/>
      <dgm:t>
        <a:bodyPr/>
        <a:lstStyle/>
        <a:p>
          <a:endParaRPr lang="ru-RU"/>
        </a:p>
      </dgm:t>
    </dgm:pt>
    <dgm:pt modelId="{6CB3E48E-0500-4381-BAC1-643FB392F90B}" type="sibTrans" cxnId="{1EE0A25E-06DF-4287-BBB1-9E7D4B0E752F}">
      <dgm:prSet/>
      <dgm:spPr/>
      <dgm:t>
        <a:bodyPr/>
        <a:lstStyle/>
        <a:p>
          <a:endParaRPr lang="ru-RU"/>
        </a:p>
      </dgm:t>
    </dgm:pt>
    <dgm:pt modelId="{6FC00225-2D07-4429-A00E-98A6A82B5D1D}" type="pres">
      <dgm:prSet presAssocID="{13A88156-F990-4494-9FE9-32A46D4CF778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D8719633-5F1B-4793-9187-02970A070750}" type="pres">
      <dgm:prSet presAssocID="{13A88156-F990-4494-9FE9-32A46D4CF778}" presName="pyramid" presStyleLbl="node1" presStyleIdx="0" presStyleCnt="1" custScaleX="114926" custLinFactNeighborX="-3694"/>
      <dgm:spPr/>
    </dgm:pt>
    <dgm:pt modelId="{09A78941-E69A-4A97-AE91-8D3BB673FCB7}" type="pres">
      <dgm:prSet presAssocID="{13A88156-F990-4494-9FE9-32A46D4CF778}" presName="theList" presStyleCnt="0"/>
      <dgm:spPr/>
    </dgm:pt>
    <dgm:pt modelId="{4D49ED9F-1CA0-419E-BC9B-A517E111ADFD}" type="pres">
      <dgm:prSet presAssocID="{DBBFA3AA-1DB5-4009-B31C-B9BA259FC0EC}" presName="aNode" presStyleLbl="fgAcc1" presStyleIdx="0" presStyleCnt="3" custLinFactY="10827" custLinFactNeighborX="158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F13DD0-0D8A-40DF-AA1A-A01E32A35F84}" type="pres">
      <dgm:prSet presAssocID="{DBBFA3AA-1DB5-4009-B31C-B9BA259FC0EC}" presName="aSpace" presStyleCnt="0"/>
      <dgm:spPr/>
    </dgm:pt>
    <dgm:pt modelId="{3DED2196-0AAF-496F-97EA-D3CB4264387A}" type="pres">
      <dgm:prSet presAssocID="{545D7222-0C37-4E9F-891F-3D9A9B324FB1}" presName="aNode" presStyleLbl="fgAcc1" presStyleIdx="1" presStyleCnt="3" custLinFactY="18889" custLinFactNeighborX="158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F96FA6-1011-4564-BCC6-C84566EEC339}" type="pres">
      <dgm:prSet presAssocID="{545D7222-0C37-4E9F-891F-3D9A9B324FB1}" presName="aSpace" presStyleCnt="0"/>
      <dgm:spPr/>
    </dgm:pt>
    <dgm:pt modelId="{CD7A5B54-ECEC-4B86-9C79-DCC21C53A5DF}" type="pres">
      <dgm:prSet presAssocID="{C42C842D-4AFE-49F8-8DB7-BDC034606249}" presName="aNode" presStyleLbl="fgAcc1" presStyleIdx="2" presStyleCnt="3" custScaleY="150278" custLinFactY="17677" custLinFactNeighborX="158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EAD2DF-277D-4355-B984-9443B5D44805}" type="pres">
      <dgm:prSet presAssocID="{C42C842D-4AFE-49F8-8DB7-BDC034606249}" presName="aSpace" presStyleCnt="0"/>
      <dgm:spPr/>
    </dgm:pt>
  </dgm:ptLst>
  <dgm:cxnLst>
    <dgm:cxn modelId="{313591A0-F6EB-4F72-83D7-2693D601CB3D}" type="presOf" srcId="{545D7222-0C37-4E9F-891F-3D9A9B324FB1}" destId="{3DED2196-0AAF-496F-97EA-D3CB4264387A}" srcOrd="0" destOrd="0" presId="urn:microsoft.com/office/officeart/2005/8/layout/pyramid2"/>
    <dgm:cxn modelId="{1EE0A25E-06DF-4287-BBB1-9E7D4B0E752F}" srcId="{13A88156-F990-4494-9FE9-32A46D4CF778}" destId="{C42C842D-4AFE-49F8-8DB7-BDC034606249}" srcOrd="2" destOrd="0" parTransId="{E487CEBB-C2DB-47A1-8ED2-06879E783303}" sibTransId="{6CB3E48E-0500-4381-BAC1-643FB392F90B}"/>
    <dgm:cxn modelId="{6CF6FDEF-4989-4A93-8C2E-D1A1E7DABC19}" type="presOf" srcId="{DBBFA3AA-1DB5-4009-B31C-B9BA259FC0EC}" destId="{4D49ED9F-1CA0-419E-BC9B-A517E111ADFD}" srcOrd="0" destOrd="0" presId="urn:microsoft.com/office/officeart/2005/8/layout/pyramid2"/>
    <dgm:cxn modelId="{3F8F0221-E68C-478C-8B52-F4AD28423B36}" type="presOf" srcId="{C42C842D-4AFE-49F8-8DB7-BDC034606249}" destId="{CD7A5B54-ECEC-4B86-9C79-DCC21C53A5DF}" srcOrd="0" destOrd="0" presId="urn:microsoft.com/office/officeart/2005/8/layout/pyramid2"/>
    <dgm:cxn modelId="{46730A36-E789-4DBF-9B70-9BB7B7A5EB38}" type="presOf" srcId="{13A88156-F990-4494-9FE9-32A46D4CF778}" destId="{6FC00225-2D07-4429-A00E-98A6A82B5D1D}" srcOrd="0" destOrd="0" presId="urn:microsoft.com/office/officeart/2005/8/layout/pyramid2"/>
    <dgm:cxn modelId="{AA891B70-5B37-4241-A729-A73840130482}" srcId="{13A88156-F990-4494-9FE9-32A46D4CF778}" destId="{545D7222-0C37-4E9F-891F-3D9A9B324FB1}" srcOrd="1" destOrd="0" parTransId="{29E4E7AD-F971-46DD-B130-0590E108347E}" sibTransId="{C3396E88-C89D-4B42-B108-AECA004322DA}"/>
    <dgm:cxn modelId="{195E7D20-27E6-4094-901D-D9BAA2764399}" srcId="{13A88156-F990-4494-9FE9-32A46D4CF778}" destId="{DBBFA3AA-1DB5-4009-B31C-B9BA259FC0EC}" srcOrd="0" destOrd="0" parTransId="{A53F912B-3665-483F-8D3E-DDC6157586F1}" sibTransId="{06C4F65F-F215-4787-8848-A4FB839F354F}"/>
    <dgm:cxn modelId="{E2246C9C-A627-49F9-A124-5280305AA82E}" type="presParOf" srcId="{6FC00225-2D07-4429-A00E-98A6A82B5D1D}" destId="{D8719633-5F1B-4793-9187-02970A070750}" srcOrd="0" destOrd="0" presId="urn:microsoft.com/office/officeart/2005/8/layout/pyramid2"/>
    <dgm:cxn modelId="{D810C8E0-837D-4F8C-91A8-C1E9102D1A7B}" type="presParOf" srcId="{6FC00225-2D07-4429-A00E-98A6A82B5D1D}" destId="{09A78941-E69A-4A97-AE91-8D3BB673FCB7}" srcOrd="1" destOrd="0" presId="urn:microsoft.com/office/officeart/2005/8/layout/pyramid2"/>
    <dgm:cxn modelId="{50268541-C333-4648-87C0-8BF8416DA7EE}" type="presParOf" srcId="{09A78941-E69A-4A97-AE91-8D3BB673FCB7}" destId="{4D49ED9F-1CA0-419E-BC9B-A517E111ADFD}" srcOrd="0" destOrd="0" presId="urn:microsoft.com/office/officeart/2005/8/layout/pyramid2"/>
    <dgm:cxn modelId="{0F7C9D7D-B109-4279-B066-C3AF1956F216}" type="presParOf" srcId="{09A78941-E69A-4A97-AE91-8D3BB673FCB7}" destId="{8AF13DD0-0D8A-40DF-AA1A-A01E32A35F84}" srcOrd="1" destOrd="0" presId="urn:microsoft.com/office/officeart/2005/8/layout/pyramid2"/>
    <dgm:cxn modelId="{EDB305F3-A286-4909-9B86-FDE2A1ABE2E2}" type="presParOf" srcId="{09A78941-E69A-4A97-AE91-8D3BB673FCB7}" destId="{3DED2196-0AAF-496F-97EA-D3CB4264387A}" srcOrd="2" destOrd="0" presId="urn:microsoft.com/office/officeart/2005/8/layout/pyramid2"/>
    <dgm:cxn modelId="{ACC16870-2B20-4BCF-8ACC-8AB70CA58361}" type="presParOf" srcId="{09A78941-E69A-4A97-AE91-8D3BB673FCB7}" destId="{DBF96FA6-1011-4564-BCC6-C84566EEC339}" srcOrd="3" destOrd="0" presId="urn:microsoft.com/office/officeart/2005/8/layout/pyramid2"/>
    <dgm:cxn modelId="{29F0A880-95B7-4279-971C-D489E86559EE}" type="presParOf" srcId="{09A78941-E69A-4A97-AE91-8D3BB673FCB7}" destId="{CD7A5B54-ECEC-4B86-9C79-DCC21C53A5DF}" srcOrd="4" destOrd="0" presId="urn:microsoft.com/office/officeart/2005/8/layout/pyramid2"/>
    <dgm:cxn modelId="{A4446428-AEC7-449A-8ACF-CA7275BF1AAD}" type="presParOf" srcId="{09A78941-E69A-4A97-AE91-8D3BB673FCB7}" destId="{CBEAD2DF-277D-4355-B984-9443B5D44805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719633-5F1B-4793-9187-02970A070750}">
      <dsp:nvSpPr>
        <dsp:cNvPr id="0" name=""/>
        <dsp:cNvSpPr/>
      </dsp:nvSpPr>
      <dsp:spPr>
        <a:xfrm>
          <a:off x="720073" y="0"/>
          <a:ext cx="5544646" cy="482453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49ED9F-1CA0-419E-BC9B-A517E111ADFD}">
      <dsp:nvSpPr>
        <dsp:cNvPr id="0" name=""/>
        <dsp:cNvSpPr/>
      </dsp:nvSpPr>
      <dsp:spPr>
        <a:xfrm>
          <a:off x="3720257" y="715072"/>
          <a:ext cx="3135948" cy="99506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Century Gothic" pitchFamily="34" charset="0"/>
            </a:rPr>
            <a:t>Написание эссе</a:t>
          </a:r>
          <a:endParaRPr lang="ru-RU" sz="2200" kern="1200" dirty="0">
            <a:latin typeface="Century Gothic" pitchFamily="34" charset="0"/>
          </a:endParaRPr>
        </a:p>
      </dsp:txBody>
      <dsp:txXfrm>
        <a:off x="3768832" y="763647"/>
        <a:ext cx="3038798" cy="897910"/>
      </dsp:txXfrm>
    </dsp:sp>
    <dsp:sp modelId="{3DED2196-0AAF-496F-97EA-D3CB4264387A}">
      <dsp:nvSpPr>
        <dsp:cNvPr id="0" name=""/>
        <dsp:cNvSpPr/>
      </dsp:nvSpPr>
      <dsp:spPr>
        <a:xfrm>
          <a:off x="3720257" y="1914737"/>
          <a:ext cx="3135948" cy="99506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Century Gothic" pitchFamily="34" charset="0"/>
            </a:rPr>
            <a:t>Тест на готовность к обучению</a:t>
          </a:r>
          <a:endParaRPr lang="ru-RU" sz="2200" kern="1200" dirty="0">
            <a:latin typeface="Century Gothic" pitchFamily="34" charset="0"/>
          </a:endParaRPr>
        </a:p>
      </dsp:txBody>
      <dsp:txXfrm>
        <a:off x="3768832" y="1963312"/>
        <a:ext cx="3038798" cy="897910"/>
      </dsp:txXfrm>
    </dsp:sp>
    <dsp:sp modelId="{CD7A5B54-ECEC-4B86-9C79-DCC21C53A5DF}">
      <dsp:nvSpPr>
        <dsp:cNvPr id="0" name=""/>
        <dsp:cNvSpPr/>
      </dsp:nvSpPr>
      <dsp:spPr>
        <a:xfrm>
          <a:off x="3720257" y="3022120"/>
          <a:ext cx="3135948" cy="149535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Century Gothic" pitchFamily="34" charset="0"/>
            </a:rPr>
            <a:t>Ответ на экзаменационные вопросы по профилю</a:t>
          </a:r>
          <a:endParaRPr lang="ru-RU" sz="2200" kern="1200" dirty="0">
            <a:latin typeface="Century Gothic" pitchFamily="34" charset="0"/>
          </a:endParaRPr>
        </a:p>
      </dsp:txBody>
      <dsp:txXfrm>
        <a:off x="3793254" y="3095117"/>
        <a:ext cx="2989954" cy="13493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2CE3B-6B40-4A18-9A9D-79375389CB06}" type="datetimeFigureOut">
              <a:rPr lang="ru-RU" smtClean="0"/>
              <a:t>09.06.2022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2D8D9-66AC-4245-B627-43C76B729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06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dp4YYYrV6r66gvI_4ImghnW6joA8EnpY28oVJTnblY9zA08A/viewform" TargetMode="External"/><Relationship Id="rId2" Type="http://schemas.openxmlformats.org/officeDocument/2006/relationships/hyperlink" Target="http://kazakhtest.kz/kz/apply/index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kazakhtest.kz/kz/auth/" TargetMode="External"/><Relationship Id="rId4" Type="http://schemas.openxmlformats.org/officeDocument/2006/relationships/hyperlink" Target="https://cabinet.testcenter.kz/#/login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437254"/>
          </a:xfrm>
        </p:spPr>
        <p:txBody>
          <a:bodyPr>
            <a:normAutofit/>
          </a:bodyPr>
          <a:lstStyle/>
          <a:p>
            <a:pPr algn="ctr"/>
            <a:r>
              <a:rPr lang="kk-KZ" dirty="0" smtClean="0"/>
              <a:t>Разъяснение изменений в </a:t>
            </a:r>
            <a:r>
              <a:rPr lang="ru-RU" dirty="0" smtClean="0"/>
              <a:t>Типовые </a:t>
            </a:r>
            <a:r>
              <a:rPr lang="ru-RU" dirty="0" smtClean="0"/>
              <a:t>правил</a:t>
            </a:r>
            <a:r>
              <a:rPr lang="kk-KZ" dirty="0" smtClean="0"/>
              <a:t>а</a:t>
            </a:r>
            <a:r>
              <a:rPr lang="ru-RU" dirty="0" smtClean="0"/>
              <a:t> </a:t>
            </a:r>
            <a:r>
              <a:rPr lang="ru-RU" dirty="0" smtClean="0"/>
              <a:t>приема на обучение в организации образования, реализующие образовательные программы  послевузовского образования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entury Gothic" pitchFamily="34" charset="0"/>
              </a:rPr>
              <a:t>Процедура вступительных экзаменов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kk-KZ" dirty="0" smtClean="0">
              <a:latin typeface="Century Gothic" pitchFamily="34" charset="0"/>
            </a:endParaRPr>
          </a:p>
          <a:p>
            <a:endParaRPr lang="kk-KZ" dirty="0" smtClean="0">
              <a:latin typeface="Century Gothic" pitchFamily="34" charset="0"/>
            </a:endParaRPr>
          </a:p>
          <a:p>
            <a:endParaRPr lang="kk-KZ" dirty="0" smtClean="0">
              <a:latin typeface="Century Gothic" pitchFamily="34" charset="0"/>
            </a:endParaRPr>
          </a:p>
          <a:p>
            <a:endParaRPr lang="kk-KZ" dirty="0" smtClean="0">
              <a:latin typeface="Century Gothic" pitchFamily="34" charset="0"/>
            </a:endParaRPr>
          </a:p>
          <a:p>
            <a:endParaRPr lang="kk-KZ" dirty="0" smtClean="0">
              <a:latin typeface="Century Gothic" pitchFamily="34" charset="0"/>
            </a:endParaRPr>
          </a:p>
          <a:p>
            <a:endParaRPr lang="ru-RU" dirty="0">
              <a:latin typeface="Century Gothic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475949968"/>
              </p:ext>
            </p:extLst>
          </p:nvPr>
        </p:nvGraphicFramePr>
        <p:xfrm>
          <a:off x="1115616" y="1412776"/>
          <a:ext cx="770485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85042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entury Gothic" pitchFamily="34" charset="0"/>
              </a:rPr>
              <a:t>Процедура вступительных экзаменов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639286"/>
              </p:ext>
            </p:extLst>
          </p:nvPr>
        </p:nvGraphicFramePr>
        <p:xfrm>
          <a:off x="1259631" y="1196751"/>
          <a:ext cx="7560840" cy="5273173"/>
        </p:xfrm>
        <a:graphic>
          <a:graphicData uri="http://schemas.openxmlformats.org/drawingml/2006/table">
            <a:tbl>
              <a:tblPr/>
              <a:tblGrid>
                <a:gridCol w="2376265"/>
                <a:gridCol w="3978527"/>
                <a:gridCol w="1206048"/>
              </a:tblGrid>
              <a:tr h="360041">
                <a:tc rowSpan="4">
                  <a:txBody>
                    <a:bodyPr/>
                    <a:lstStyle/>
                    <a:p>
                      <a:pPr marL="12700" algn="ctr" rtl="0" eaLnBrk="1" latinLnBrk="0" hangingPunct="0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Times New Roman"/>
                          <a:cs typeface="+mn-cs"/>
                        </a:rPr>
                        <a:t>На базе НЦТ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latin typeface="Century Gothic" pitchFamily="34" charset="0"/>
                        <a:ea typeface="Times New Roman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Times New Roman"/>
                          <a:cs typeface="+mn-cs"/>
                        </a:rPr>
                        <a:t>Блоки</a:t>
                      </a:r>
                    </a:p>
                    <a:p>
                      <a:pPr marL="12700" algn="ctr" rtl="0" eaLnBrk="1" latinLnBrk="0" hangingPunct="0">
                        <a:spcAft>
                          <a:spcPts val="0"/>
                        </a:spcAft>
                      </a:pPr>
                      <a:endParaRPr kumimoji="0" lang="ru-RU" sz="1600" b="1" kern="1200" dirty="0">
                        <a:solidFill>
                          <a:schemeClr val="tx1"/>
                        </a:solidFill>
                        <a:latin typeface="Century Gothic" pitchFamily="34" charset="0"/>
                        <a:ea typeface="Times New Roman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 rtl="0" eaLnBrk="1" latinLnBrk="0" hangingPunct="0">
                        <a:spcAft>
                          <a:spcPts val="0"/>
                        </a:spcAft>
                      </a:pPr>
                      <a:r>
                        <a:rPr kumimoji="0" lang="ru-RU" sz="1600" b="1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Times New Roman"/>
                          <a:cs typeface="+mn-cs"/>
                        </a:rPr>
                        <a:t>Баллы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367">
                <a:tc vMerge="1">
                  <a:txBody>
                    <a:bodyPr/>
                    <a:lstStyle/>
                    <a:p>
                      <a:pPr marL="12700" algn="just" hangingPunct="0">
                        <a:spcAft>
                          <a:spcPts val="0"/>
                        </a:spcAft>
                      </a:pPr>
                      <a:endParaRPr lang="ru-RU" sz="1600" dirty="0">
                        <a:latin typeface="Century Gothic" pitchFamily="34" charset="0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Times New Roman"/>
                          <a:cs typeface="+mn-cs"/>
                        </a:rPr>
                        <a:t>Эссе</a:t>
                      </a:r>
                    </a:p>
                    <a:p>
                      <a:pPr marL="12700" algn="ctr" rtl="0" eaLnBrk="1" latinLnBrk="0" hangingPunct="0">
                        <a:spcAft>
                          <a:spcPts val="0"/>
                        </a:spcAft>
                      </a:pPr>
                      <a:endParaRPr kumimoji="0" lang="ru-RU" sz="1600" b="1" kern="1200" dirty="0">
                        <a:solidFill>
                          <a:schemeClr val="tx1"/>
                        </a:solidFill>
                        <a:latin typeface="Century Gothic" pitchFamily="34" charset="0"/>
                        <a:ea typeface="Times New Roman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 rtl="0" eaLnBrk="1" latinLnBrk="0" hangingPunct="0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Times New Roman"/>
                          <a:cs typeface="+mn-cs"/>
                        </a:rPr>
                        <a:t>10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latin typeface="Century Gothic" pitchFamily="34" charset="0"/>
                        <a:ea typeface="Times New Roman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717">
                <a:tc vMerge="1">
                  <a:txBody>
                    <a:bodyPr/>
                    <a:lstStyle/>
                    <a:p>
                      <a:pPr marL="12700" algn="just" hangingPunct="0">
                        <a:spcAft>
                          <a:spcPts val="0"/>
                        </a:spcAft>
                      </a:pPr>
                      <a:endParaRPr lang="ru-RU" sz="1600" dirty="0">
                        <a:latin typeface="Century Gothic" pitchFamily="34" charset="0"/>
                        <a:ea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 rtl="0" eaLnBrk="1" latinLnBrk="0" hangingPunct="0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Times New Roman"/>
                          <a:cs typeface="+mn-cs"/>
                        </a:rPr>
                        <a:t>Тест на готовность к обучению </a:t>
                      </a:r>
                    </a:p>
                    <a:p>
                      <a:pPr marL="12700" algn="ctr" rtl="0" eaLnBrk="1" latinLnBrk="0" hangingPunct="0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Times New Roman"/>
                          <a:cs typeface="+mn-cs"/>
                        </a:rPr>
                        <a:t>в докторантуре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latin typeface="Century Gothic" pitchFamily="34" charset="0"/>
                        <a:ea typeface="Times New Roman"/>
                        <a:cs typeface="+mn-cs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 rtl="0" eaLnBrk="1" latinLnBrk="0" hangingPunct="0">
                        <a:spcAft>
                          <a:spcPts val="0"/>
                        </a:spcAft>
                      </a:pPr>
                      <a:r>
                        <a:rPr kumimoji="0" lang="ru-RU" sz="1600" b="1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Times New Roman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 vMerge="1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ru-RU" sz="1600" dirty="0">
                        <a:latin typeface="Century Gothic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marR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Times New Roman"/>
                          <a:cs typeface="+mn-cs"/>
                        </a:rPr>
                        <a:t>Экзамен по профилю группы образовательной программы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latin typeface="Century Gothic" pitchFamily="34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 rtl="0" eaLnBrk="1" latinLnBrk="0" hangingPunct="0">
                        <a:spcAft>
                          <a:spcPts val="0"/>
                        </a:spcAft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Times New Roman"/>
                          <a:cs typeface="+mn-cs"/>
                        </a:rPr>
                        <a:t>40</a:t>
                      </a:r>
                      <a:endParaRPr kumimoji="0" lang="ru-RU" sz="1600" b="1" kern="1200" dirty="0">
                        <a:solidFill>
                          <a:schemeClr val="tx1"/>
                        </a:solidFill>
                        <a:latin typeface="Century Gothic" pitchFamily="34" charset="0"/>
                        <a:ea typeface="Times New Roman"/>
                        <a:cs typeface="+mn-cs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99">
                <a:tc>
                  <a:txBody>
                    <a:bodyPr/>
                    <a:lstStyle/>
                    <a:p>
                      <a:pPr marL="12700" algn="ctr" hangingPunct="0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entury Gothic" pitchFamily="34" charset="0"/>
                          <a:ea typeface="Times New Roman"/>
                        </a:rPr>
                        <a:t>На базе вуза</a:t>
                      </a:r>
                      <a:endParaRPr lang="ru-RU" sz="1600" b="1" dirty="0">
                        <a:latin typeface="Century Gothic" pitchFamily="34" charset="0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 hangingPunct="0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entury Gothic" pitchFamily="34" charset="0"/>
                          <a:ea typeface="Times New Roman"/>
                        </a:rPr>
                        <a:t>Собеседование</a:t>
                      </a:r>
                      <a:endParaRPr lang="ru-RU" sz="1600" b="1" dirty="0">
                        <a:latin typeface="Century Gothic" pitchFamily="34" charset="0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 hangingPunct="0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entury Gothic" pitchFamily="34" charset="0"/>
                          <a:ea typeface="Times New Roman"/>
                        </a:rPr>
                        <a:t>20</a:t>
                      </a:r>
                      <a:endParaRPr lang="ru-RU" sz="1600" b="1" dirty="0">
                        <a:latin typeface="Century Gothic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416">
                <a:tc gridSpan="2">
                  <a:txBody>
                    <a:bodyPr/>
                    <a:lstStyle/>
                    <a:p>
                      <a:pPr marL="12700" algn="ctr" hangingPunct="0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entury Gothic" pitchFamily="34" charset="0"/>
                          <a:ea typeface="Times New Roman"/>
                        </a:rPr>
                        <a:t>ИТОГО</a:t>
                      </a:r>
                      <a:endParaRPr lang="ru-RU" sz="1600" b="1" dirty="0">
                        <a:latin typeface="Century Gothic" pitchFamily="34" charset="0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12700" algn="just" hangingPunct="0">
                        <a:spcAft>
                          <a:spcPts val="0"/>
                        </a:spcAft>
                      </a:pPr>
                      <a:endParaRPr lang="ru-RU" sz="1600" b="1" dirty="0">
                        <a:latin typeface="Century Gothic" pitchFamily="34" charset="0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 hangingPunct="0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entury Gothic" pitchFamily="34" charset="0"/>
                          <a:ea typeface="Times New Roman"/>
                        </a:rPr>
                        <a:t>100</a:t>
                      </a:r>
                      <a:endParaRPr lang="ru-RU" sz="1600" b="1" dirty="0">
                        <a:latin typeface="Century Gothic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966">
                <a:tc gridSpan="2">
                  <a:txBody>
                    <a:bodyPr/>
                    <a:lstStyle/>
                    <a:p>
                      <a:pPr marL="12700" algn="l" hangingPunct="0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Century Gothic" pitchFamily="34" charset="0"/>
                          <a:ea typeface="Times New Roman"/>
                        </a:rPr>
                        <a:t>Собеседование проводиться только для лиц набравших </a:t>
                      </a:r>
                      <a:r>
                        <a:rPr lang="ru-RU" sz="1600" b="1" dirty="0" smtClean="0">
                          <a:latin typeface="Century Gothic" pitchFamily="34" charset="0"/>
                          <a:ea typeface="Times New Roman"/>
                        </a:rPr>
                        <a:t>не менее 60 баллов </a:t>
                      </a:r>
                      <a:r>
                        <a:rPr lang="ru-RU" sz="1600" b="0" dirty="0" smtClean="0">
                          <a:latin typeface="Century Gothic" pitchFamily="34" charset="0"/>
                          <a:ea typeface="Times New Roman"/>
                        </a:rPr>
                        <a:t>на первом этапе</a:t>
                      </a:r>
                    </a:p>
                    <a:p>
                      <a:pPr marL="12700" algn="l" hangingPunct="0">
                        <a:spcAft>
                          <a:spcPts val="0"/>
                        </a:spcAft>
                      </a:pPr>
                      <a:endParaRPr lang="ru-RU" sz="1600" b="0" dirty="0" smtClean="0">
                        <a:latin typeface="Century Gothic" pitchFamily="34" charset="0"/>
                        <a:ea typeface="Times New Roman"/>
                      </a:endParaRPr>
                    </a:p>
                    <a:p>
                      <a:pPr marL="12700" algn="l" hangingPunct="0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Century Gothic" pitchFamily="34" charset="0"/>
                          <a:ea typeface="Times New Roman"/>
                        </a:rPr>
                        <a:t>Лица </a:t>
                      </a:r>
                      <a:r>
                        <a:rPr lang="ru-RU" sz="1600" b="1" dirty="0" smtClean="0">
                          <a:latin typeface="Century Gothic" pitchFamily="34" charset="0"/>
                          <a:ea typeface="Times New Roman"/>
                        </a:rPr>
                        <a:t>не набравшие 60 баллов</a:t>
                      </a:r>
                      <a:r>
                        <a:rPr lang="ru-RU" sz="1600" b="1" baseline="0" dirty="0" smtClean="0">
                          <a:latin typeface="Century Gothic" pitchFamily="34" charset="0"/>
                          <a:ea typeface="Times New Roman"/>
                        </a:rPr>
                        <a:t> </a:t>
                      </a:r>
                      <a:r>
                        <a:rPr lang="ru-RU" sz="1600" b="0" baseline="0" dirty="0" smtClean="0">
                          <a:latin typeface="Century Gothic" pitchFamily="34" charset="0"/>
                          <a:ea typeface="Times New Roman"/>
                        </a:rPr>
                        <a:t>на первом этапе на собеседование не допускаются</a:t>
                      </a:r>
                    </a:p>
                    <a:p>
                      <a:pPr marL="12700" algn="l" hangingPunct="0">
                        <a:spcAft>
                          <a:spcPts val="0"/>
                        </a:spcAft>
                      </a:pPr>
                      <a:endParaRPr lang="ru-RU" sz="1600" b="0" baseline="0" dirty="0" smtClean="0">
                        <a:latin typeface="Century Gothic" pitchFamily="34" charset="0"/>
                        <a:ea typeface="Times New Roman"/>
                      </a:endParaRPr>
                    </a:p>
                    <a:p>
                      <a:pPr marL="12700" algn="l" hangingPunct="0">
                        <a:spcAft>
                          <a:spcPts val="0"/>
                        </a:spcAft>
                      </a:pPr>
                      <a:r>
                        <a:rPr lang="ru-RU" sz="1600" b="0" baseline="0" dirty="0" smtClean="0">
                          <a:latin typeface="Century Gothic" pitchFamily="34" charset="0"/>
                          <a:ea typeface="Times New Roman"/>
                        </a:rPr>
                        <a:t>Лица не проходившие собеседование на базе вуза в докторантуру не зачисляются</a:t>
                      </a:r>
                    </a:p>
                    <a:p>
                      <a:pPr marL="12700" algn="l" hangingPunct="0">
                        <a:spcAft>
                          <a:spcPts val="0"/>
                        </a:spcAft>
                      </a:pPr>
                      <a:endParaRPr lang="ru-RU" sz="1600" b="0" dirty="0">
                        <a:latin typeface="Century Gothic" pitchFamily="34" charset="0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ctr" hangingPunct="0">
                        <a:spcAft>
                          <a:spcPts val="0"/>
                        </a:spcAft>
                      </a:pPr>
                      <a:endParaRPr lang="ru-RU" sz="1600" b="1" dirty="0">
                        <a:latin typeface="Century Gothic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962992"/>
          </a:xfrm>
        </p:spPr>
        <p:txBody>
          <a:bodyPr>
            <a:noAutofit/>
          </a:bodyPr>
          <a:lstStyle/>
          <a:p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Контакты приемной комиссии:</a:t>
            </a:r>
            <a:br>
              <a:rPr lang="ru-RU" sz="5400" dirty="0" smtClean="0"/>
            </a:br>
            <a:r>
              <a:rPr lang="ru-RU" sz="5400" dirty="0" smtClean="0"/>
              <a:t>87212 35-64-05</a:t>
            </a:r>
            <a:br>
              <a:rPr lang="ru-RU" sz="5400" dirty="0" smtClean="0"/>
            </a:br>
            <a:r>
              <a:rPr lang="ru-RU" sz="5400" dirty="0" smtClean="0"/>
              <a:t>87212 900-270</a:t>
            </a:r>
            <a:br>
              <a:rPr lang="ru-RU" sz="5400" dirty="0" smtClean="0"/>
            </a:br>
            <a:r>
              <a:rPr lang="ru-RU" sz="5400" dirty="0" err="1" smtClean="0"/>
              <a:t>ул.Университетская</a:t>
            </a:r>
            <a:r>
              <a:rPr lang="ru-RU" sz="5400" dirty="0" smtClean="0"/>
              <a:t> 28, каб.109,111</a:t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54446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entury Gothic" pitchFamily="34" charset="0"/>
              </a:rPr>
              <a:t>Сроки приема документов,  проведения вступительных экзаменов и зачисления</a:t>
            </a:r>
            <a:endParaRPr lang="ru-RU" sz="24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 fontScale="92500"/>
          </a:bodyPr>
          <a:lstStyle/>
          <a:p>
            <a:pPr indent="360000">
              <a:spcBef>
                <a:spcPct val="0"/>
              </a:spcBef>
              <a:buNone/>
            </a:pPr>
            <a:endParaRPr lang="kk-KZ" sz="2400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entury Gothic" pitchFamily="34" charset="0"/>
              <a:ea typeface="+mj-ea"/>
              <a:cs typeface="+mj-cs"/>
            </a:endParaRPr>
          </a:p>
          <a:p>
            <a:pPr indent="360000" algn="just">
              <a:spcBef>
                <a:spcPct val="0"/>
              </a:spcBef>
              <a:buFont typeface="Wingdings" pitchFamily="2" charset="2"/>
              <a:buChar char="ü"/>
            </a:pPr>
            <a:r>
              <a:rPr lang="kk-KZ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Прием заявлений в докторантуру с 3 июля до 3 августа календарного года. Заявление на сайте </a:t>
            </a:r>
            <a:r>
              <a:rPr lang="en-US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app.testcenter.kz</a:t>
            </a:r>
            <a:endParaRPr lang="kk-KZ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entury Gothic" pitchFamily="34" charset="0"/>
              <a:ea typeface="+mj-ea"/>
              <a:cs typeface="+mj-cs"/>
            </a:endParaRPr>
          </a:p>
          <a:p>
            <a:pPr indent="360000" algn="just">
              <a:spcBef>
                <a:spcPct val="0"/>
              </a:spcBef>
              <a:buFont typeface="Wingdings" pitchFamily="2" charset="2"/>
              <a:buChar char="ü"/>
            </a:pPr>
            <a:endParaRPr lang="kk-KZ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entury Gothic" pitchFamily="34" charset="0"/>
              <a:ea typeface="+mj-ea"/>
              <a:cs typeface="+mj-cs"/>
            </a:endParaRPr>
          </a:p>
          <a:p>
            <a:pPr indent="360000" algn="just">
              <a:spcBef>
                <a:spcPct val="0"/>
              </a:spcBef>
              <a:buFont typeface="Wingdings" pitchFamily="2" charset="2"/>
              <a:buChar char="ü"/>
            </a:pPr>
            <a:r>
              <a:rPr lang="kk-KZ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Вступительные экзамены по группам образовательных программ в докторантуру проводятся с 4 до 20 августа календарного года.</a:t>
            </a:r>
          </a:p>
          <a:p>
            <a:pPr indent="360000" algn="just">
              <a:spcBef>
                <a:spcPct val="0"/>
              </a:spcBef>
              <a:buFont typeface="Wingdings" pitchFamily="2" charset="2"/>
              <a:buChar char="ü"/>
            </a:pPr>
            <a:endParaRPr lang="kk-KZ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entury Gothic" pitchFamily="34" charset="0"/>
              <a:ea typeface="+mj-ea"/>
              <a:cs typeface="+mj-cs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entury Gothic" pitchFamily="34" charset="0"/>
              </a:rPr>
              <a:t>Условия поступления в докторантуру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 fontScale="92500" lnSpcReduction="20000"/>
          </a:bodyPr>
          <a:lstStyle/>
          <a:p>
            <a:pPr marL="0" indent="360000"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ru-RU" sz="36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Стаж работы - не менее 9 месяцев;</a:t>
            </a:r>
          </a:p>
          <a:p>
            <a:pPr marL="0" indent="360000" algn="just">
              <a:lnSpc>
                <a:spcPct val="80000"/>
              </a:lnSpc>
              <a:spcBef>
                <a:spcPct val="0"/>
              </a:spcBef>
              <a:buNone/>
            </a:pPr>
            <a:endParaRPr lang="ru-RU" sz="3600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entury Gothic" pitchFamily="34" charset="0"/>
              <a:ea typeface="+mj-ea"/>
              <a:cs typeface="+mj-cs"/>
            </a:endParaRPr>
          </a:p>
          <a:p>
            <a:pPr marL="0" indent="360000"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ru-RU" sz="36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Наличие сертификата на знание государственного языка (КАЗТЕСТ</a:t>
            </a:r>
            <a:r>
              <a:rPr lang="ru-RU" sz="36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)</a:t>
            </a:r>
            <a:endParaRPr lang="ru-RU" sz="3600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entury Gothic" pitchFamily="34" charset="0"/>
              <a:ea typeface="+mj-ea"/>
              <a:cs typeface="+mj-cs"/>
            </a:endParaRPr>
          </a:p>
          <a:p>
            <a:pPr marL="0" indent="360000"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ü"/>
            </a:pPr>
            <a:endParaRPr lang="ru-RU" sz="3600" dirty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entury Gothic" pitchFamily="34" charset="0"/>
              <a:ea typeface="+mj-ea"/>
              <a:cs typeface="+mj-cs"/>
            </a:endParaRPr>
          </a:p>
          <a:p>
            <a:pPr marL="0" indent="360000"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ru-RU" sz="36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Наличие списка научных публикаций за 3 года, план проведения исследования и эссе</a:t>
            </a:r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None/>
            </a:pPr>
            <a:endParaRPr lang="ru-RU" sz="3600" dirty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entury Gothic" pitchFamily="34" charset="0"/>
              <a:ea typeface="+mj-ea"/>
              <a:cs typeface="+mj-cs"/>
            </a:endParaRPr>
          </a:p>
          <a:p>
            <a:pPr marL="0" indent="360000"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ru-RU" sz="36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Наличие сертификата, подтверждающего владение иностранным языком по программам</a:t>
            </a:r>
          </a:p>
          <a:p>
            <a:pPr marL="0" indent="360000"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ü"/>
            </a:pPr>
            <a:endParaRPr lang="ru-RU" sz="3600" dirty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entury Gothic" pitchFamily="34" charset="0"/>
              <a:ea typeface="+mj-ea"/>
              <a:cs typeface="+mj-cs"/>
            </a:endParaRPr>
          </a:p>
          <a:p>
            <a:pPr indent="360000" algn="just">
              <a:lnSpc>
                <a:spcPct val="80000"/>
              </a:lnSpc>
              <a:spcBef>
                <a:spcPct val="0"/>
              </a:spcBef>
              <a:buNone/>
            </a:pPr>
            <a:endParaRPr lang="ru-RU" sz="4000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entury Gothic" pitchFamily="34" charset="0"/>
              </a:rPr>
              <a:t>Условия поступления в докторантуру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980728"/>
            <a:ext cx="7818072" cy="5267672"/>
          </a:xfrm>
        </p:spPr>
        <p:txBody>
          <a:bodyPr>
            <a:noAutofit/>
          </a:bodyPr>
          <a:lstStyle/>
          <a:p>
            <a:pPr indent="360000" algn="just">
              <a:spcBef>
                <a:spcPct val="0"/>
              </a:spcBef>
              <a:buNone/>
            </a:pPr>
            <a:r>
              <a:rPr lang="ru-RU" sz="2000" b="1" u="sng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Английский: </a:t>
            </a:r>
          </a:p>
          <a:p>
            <a:pPr lvl="0" indent="360000" algn="just">
              <a:spcBef>
                <a:spcPct val="0"/>
              </a:spcBef>
              <a:buNone/>
            </a:pPr>
            <a:r>
              <a:rPr lang="kk-KZ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IELTS, пороговый балл – не менее 5,5</a:t>
            </a:r>
            <a:endParaRPr lang="ru-RU" sz="2000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entury Gothic" pitchFamily="34" charset="0"/>
              <a:ea typeface="+mj-ea"/>
              <a:cs typeface="+mj-cs"/>
            </a:endParaRPr>
          </a:p>
          <a:p>
            <a:pPr lvl="0" indent="360000" algn="just">
              <a:spcBef>
                <a:spcPct val="0"/>
              </a:spcBef>
              <a:buNone/>
            </a:pPr>
            <a:r>
              <a:rPr lang="kk-KZ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TOEFL ITP, пороговый балл – не менее 460 баллов (с последующим подтверждением на базе Ю-стади, сдача англ.языка дополнительно)</a:t>
            </a:r>
            <a:endParaRPr lang="ru-RU" sz="2000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entury Gothic" pitchFamily="34" charset="0"/>
              <a:ea typeface="+mj-ea"/>
              <a:cs typeface="+mj-cs"/>
            </a:endParaRPr>
          </a:p>
          <a:p>
            <a:pPr lvl="0" indent="360000" algn="just">
              <a:spcBef>
                <a:spcPct val="0"/>
              </a:spcBef>
              <a:buNone/>
            </a:pPr>
            <a:r>
              <a:rPr lang="kk-KZ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TOEFL IBT, пороговый балл – не менее 46</a:t>
            </a:r>
            <a:endParaRPr lang="ru-RU" sz="2000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entury Gothic" pitchFamily="34" charset="0"/>
              <a:ea typeface="+mj-ea"/>
              <a:cs typeface="+mj-cs"/>
            </a:endParaRPr>
          </a:p>
          <a:p>
            <a:pPr indent="360000" algn="just">
              <a:spcBef>
                <a:spcPct val="0"/>
              </a:spcBef>
              <a:buNone/>
            </a:pPr>
            <a:r>
              <a:rPr lang="ru-RU" sz="2000" b="1" u="sng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Немецкий: </a:t>
            </a:r>
          </a:p>
          <a:p>
            <a:pPr lvl="0" indent="360000" algn="just">
              <a:spcBef>
                <a:spcPct val="0"/>
              </a:spcBef>
              <a:buNone/>
            </a:pPr>
            <a:r>
              <a:rPr lang="en-GB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CEFR</a:t>
            </a:r>
            <a:r>
              <a:rPr lang="ru-RU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пороговый балл – В2</a:t>
            </a:r>
          </a:p>
          <a:p>
            <a:pPr lvl="0" indent="360000" algn="just">
              <a:spcBef>
                <a:spcPct val="0"/>
              </a:spcBef>
              <a:buNone/>
            </a:pPr>
            <a:r>
              <a:rPr lang="ru-RU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DSH, </a:t>
            </a:r>
            <a:r>
              <a:rPr lang="ru-RU" sz="2000" dirty="0" err="1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Niveau</a:t>
            </a:r>
            <a:r>
              <a:rPr lang="ru-RU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В2/уровень В2</a:t>
            </a:r>
          </a:p>
          <a:p>
            <a:pPr lvl="0" indent="360000" algn="just">
              <a:spcBef>
                <a:spcPct val="0"/>
              </a:spcBef>
              <a:buNone/>
            </a:pPr>
            <a:r>
              <a:rPr lang="ru-RU" sz="2000" dirty="0" err="1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TestDaF-Prufung</a:t>
            </a:r>
            <a:r>
              <a:rPr lang="ru-RU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ru-RU" sz="2000" dirty="0" err="1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Niveau</a:t>
            </a:r>
            <a:r>
              <a:rPr lang="ru-RU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В2/уровень В2 </a:t>
            </a:r>
          </a:p>
          <a:p>
            <a:pPr indent="360000" algn="just">
              <a:spcBef>
                <a:spcPct val="0"/>
              </a:spcBef>
              <a:buNone/>
            </a:pPr>
            <a:r>
              <a:rPr lang="ru-RU" sz="2000" b="1" u="sng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Французский: </a:t>
            </a:r>
          </a:p>
          <a:p>
            <a:pPr lvl="0" indent="360000" algn="just">
              <a:spcBef>
                <a:spcPct val="0"/>
              </a:spcBef>
              <a:buNone/>
            </a:pPr>
            <a:r>
              <a:rPr lang="ru-RU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TFI– не ниже уровня В2 по секциям чтения и </a:t>
            </a:r>
            <a:r>
              <a:rPr lang="ru-RU" sz="2000" dirty="0" err="1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аудирования</a:t>
            </a:r>
            <a:endParaRPr lang="ru-RU" sz="2000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entury Gothic" pitchFamily="34" charset="0"/>
              <a:ea typeface="+mj-ea"/>
              <a:cs typeface="+mj-cs"/>
            </a:endParaRPr>
          </a:p>
          <a:p>
            <a:pPr lvl="0" indent="360000" algn="just">
              <a:spcBef>
                <a:spcPct val="0"/>
              </a:spcBef>
              <a:buNone/>
            </a:pPr>
            <a:r>
              <a:rPr lang="ru-RU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DELF, уровень B2</a:t>
            </a:r>
          </a:p>
          <a:p>
            <a:pPr lvl="0" indent="360000" algn="just">
              <a:spcBef>
                <a:spcPct val="0"/>
              </a:spcBef>
              <a:buNone/>
            </a:pPr>
            <a:r>
              <a:rPr lang="en-GB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DALF</a:t>
            </a:r>
            <a:r>
              <a:rPr lang="ru-RU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уровень В2</a:t>
            </a:r>
          </a:p>
          <a:p>
            <a:pPr lvl="0" indent="360000" algn="just">
              <a:spcBef>
                <a:spcPct val="0"/>
              </a:spcBef>
              <a:buNone/>
            </a:pPr>
            <a:r>
              <a:rPr lang="en-GB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TCF– </a:t>
            </a:r>
            <a:r>
              <a:rPr lang="ru-RU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не менее</a:t>
            </a:r>
            <a:r>
              <a:rPr lang="en-GB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50 </a:t>
            </a:r>
            <a:r>
              <a:rPr lang="ru-RU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баллов</a:t>
            </a:r>
            <a:r>
              <a:rPr lang="en-GB" sz="20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;</a:t>
            </a:r>
            <a:endParaRPr lang="ru-RU" sz="2000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Ссылки для регистрации </a:t>
            </a:r>
            <a:r>
              <a:rPr lang="ru-RU" sz="3200" dirty="0"/>
              <a:t>QAZTEST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466144" cy="5400600"/>
          </a:xfrm>
        </p:spPr>
        <p:txBody>
          <a:bodyPr>
            <a:normAutofit/>
          </a:bodyPr>
          <a:lstStyle/>
          <a:p>
            <a:r>
              <a:rPr lang="ru-RU" sz="2800" dirty="0"/>
              <a:t>Регистрация на QAZTEST в городе </a:t>
            </a:r>
            <a:r>
              <a:rPr lang="ru-RU" sz="2800" dirty="0" err="1"/>
              <a:t>Нур</a:t>
            </a:r>
            <a:r>
              <a:rPr lang="ru-RU" sz="2800" dirty="0"/>
              <a:t>-Султан </a:t>
            </a:r>
            <a:endParaRPr lang="ru-RU" sz="2800" dirty="0" smtClean="0"/>
          </a:p>
          <a:p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kazakhtest.kz/kz/apply/index.php</a:t>
            </a:r>
            <a:endParaRPr lang="ru-RU" sz="2800" dirty="0" smtClean="0"/>
          </a:p>
          <a:p>
            <a:r>
              <a:rPr lang="ru-RU" sz="2800" dirty="0" smtClean="0"/>
              <a:t>Регистрация </a:t>
            </a:r>
            <a:r>
              <a:rPr lang="ru-RU" sz="2800" dirty="0"/>
              <a:t>на QAZTEST в </a:t>
            </a:r>
            <a:r>
              <a:rPr lang="ru-RU" sz="2800" dirty="0" smtClean="0"/>
              <a:t>регионах</a:t>
            </a:r>
          </a:p>
          <a:p>
            <a:r>
              <a:rPr lang="en-US" sz="2800" dirty="0">
                <a:hlinkClick r:id="rId3"/>
              </a:rPr>
              <a:t>https://</a:t>
            </a:r>
            <a:r>
              <a:rPr lang="en-US" sz="2800" dirty="0" smtClean="0">
                <a:hlinkClick r:id="rId3"/>
              </a:rPr>
              <a:t>docs.google.com/forms/d/e/1FAIpQLSdp4YYYrV6r66gvI_4ImghnW6joA8EnpY28oVJTnblY9zA08A/viewform</a:t>
            </a:r>
            <a:endParaRPr lang="ru-RU" sz="2800" dirty="0" smtClean="0"/>
          </a:p>
          <a:p>
            <a:r>
              <a:rPr lang="ru-RU" sz="2800" dirty="0" smtClean="0"/>
              <a:t>Онлайн оплата </a:t>
            </a:r>
            <a:r>
              <a:rPr lang="ru-RU" sz="2800" dirty="0"/>
              <a:t>(8263 тенге)</a:t>
            </a:r>
          </a:p>
          <a:p>
            <a:r>
              <a:rPr lang="en-US" sz="2800" dirty="0">
                <a:hlinkClick r:id="rId4"/>
              </a:rPr>
              <a:t>https://cabinet.testcenter.kz/#/</a:t>
            </a:r>
            <a:r>
              <a:rPr lang="en-US" sz="2800" dirty="0" smtClean="0">
                <a:hlinkClick r:id="rId4"/>
              </a:rPr>
              <a:t>login</a:t>
            </a:r>
            <a:endParaRPr lang="ru-RU" sz="2800" dirty="0" smtClean="0"/>
          </a:p>
          <a:p>
            <a:r>
              <a:rPr lang="ru-RU" sz="2800" dirty="0" smtClean="0"/>
              <a:t>Пробное тестирование</a:t>
            </a:r>
          </a:p>
          <a:p>
            <a:r>
              <a:rPr lang="en-US" sz="2800" dirty="0">
                <a:hlinkClick r:id="rId5"/>
              </a:rPr>
              <a:t>http://kazakhtest.kz/kz/auth</a:t>
            </a:r>
            <a:r>
              <a:rPr lang="en-US" sz="2800" dirty="0" smtClean="0">
                <a:hlinkClick r:id="rId5"/>
              </a:rPr>
              <a:t>/</a:t>
            </a:r>
            <a:endParaRPr lang="ru-RU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1887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538152" cy="634082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 IELTS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До 17 июня, 2022 года в IDP: IELTS KAZAKHSTAN проходит акция - возможность сдать официальный </a:t>
            </a:r>
            <a:r>
              <a:rPr lang="ru-RU" dirty="0" smtClean="0"/>
              <a:t>экзамен </a:t>
            </a:r>
            <a:r>
              <a:rPr lang="ru-RU" dirty="0"/>
              <a:t>IELTS со скидкой 10 000 тысяч тенге. Акция распространяется на все тесты IELTS в июне 2022, </a:t>
            </a:r>
            <a:r>
              <a:rPr lang="ru-RU" dirty="0" smtClean="0"/>
              <a:t>любой </a:t>
            </a:r>
            <a:r>
              <a:rPr lang="ru-RU" dirty="0"/>
              <a:t>вид экзамена и любой формат (</a:t>
            </a:r>
            <a:r>
              <a:rPr lang="ru-RU" dirty="0" err="1"/>
              <a:t>Paper-based</a:t>
            </a:r>
            <a:r>
              <a:rPr lang="ru-RU" dirty="0"/>
              <a:t> / </a:t>
            </a:r>
            <a:r>
              <a:rPr lang="ru-RU" dirty="0" err="1"/>
              <a:t>Computer</a:t>
            </a:r>
            <a:r>
              <a:rPr lang="ru-RU" dirty="0"/>
              <a:t>- </a:t>
            </a:r>
            <a:r>
              <a:rPr lang="ru-RU" dirty="0" err="1"/>
              <a:t>delivered</a:t>
            </a:r>
            <a:r>
              <a:rPr lang="ru-RU" dirty="0"/>
              <a:t>). </a:t>
            </a:r>
            <a:endParaRPr lang="ru-RU" dirty="0" smtClean="0"/>
          </a:p>
          <a:p>
            <a:r>
              <a:rPr lang="ru-RU" dirty="0" smtClean="0"/>
              <a:t>Города </a:t>
            </a:r>
            <a:r>
              <a:rPr lang="ru-RU" dirty="0"/>
              <a:t>Казахстана в которых </a:t>
            </a:r>
            <a:r>
              <a:rPr lang="ru-RU" dirty="0" smtClean="0"/>
              <a:t>проводятся </a:t>
            </a:r>
            <a:r>
              <a:rPr lang="ru-RU" dirty="0"/>
              <a:t>тесты в июне 2022 - Алматы, </a:t>
            </a:r>
            <a:r>
              <a:rPr lang="ru-RU" dirty="0" err="1"/>
              <a:t>Нур</a:t>
            </a:r>
            <a:r>
              <a:rPr lang="ru-RU" dirty="0"/>
              <a:t>-Султан, Шымкент, Актау, </a:t>
            </a:r>
            <a:r>
              <a:rPr lang="ru-RU" dirty="0" err="1"/>
              <a:t>Актобе</a:t>
            </a:r>
            <a:r>
              <a:rPr lang="ru-RU" dirty="0"/>
              <a:t>, Караганда. </a:t>
            </a:r>
          </a:p>
        </p:txBody>
      </p:sp>
    </p:spTree>
    <p:extLst>
      <p:ext uri="{BB962C8B-B14F-4D97-AF65-F5344CB8AC3E}">
        <p14:creationId xmlns:p14="http://schemas.microsoft.com/office/powerpoint/2010/main" val="416279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IELTS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Условия участия:</a:t>
            </a:r>
          </a:p>
          <a:p>
            <a:r>
              <a:rPr lang="ru-RU" dirty="0"/>
              <a:t>- Выбрать любую тестовую дату IELTS в июне 2022</a:t>
            </a:r>
          </a:p>
          <a:p>
            <a:r>
              <a:rPr lang="ru-RU" dirty="0"/>
              <a:t>- Зарегистрироваться на сайте </a:t>
            </a:r>
            <a:endParaRPr lang="ru-RU" dirty="0" smtClean="0"/>
          </a:p>
          <a:p>
            <a:r>
              <a:rPr lang="ru-RU" b="1" dirty="0" smtClean="0"/>
              <a:t>https</a:t>
            </a:r>
            <a:r>
              <a:rPr lang="ru-RU" b="1" dirty="0"/>
              <a:t>://ielts.idp.com/book/IELTS </a:t>
            </a:r>
            <a:r>
              <a:rPr lang="ru-RU" dirty="0"/>
              <a:t>и оплатить экзамен в IDP IELTS </a:t>
            </a:r>
            <a:r>
              <a:rPr lang="ru-RU" dirty="0" err="1" smtClean="0"/>
              <a:t>Kazakhstan</a:t>
            </a:r>
            <a:r>
              <a:rPr lang="ru-RU" dirty="0" smtClean="0"/>
              <a:t> </a:t>
            </a:r>
            <a:r>
              <a:rPr lang="ru-RU" dirty="0"/>
              <a:t>не позднее 17 июня 2022 года </a:t>
            </a:r>
          </a:p>
          <a:p>
            <a:r>
              <a:rPr lang="ru-RU" dirty="0"/>
              <a:t>- Активировать скидку с помощью </a:t>
            </a:r>
            <a:r>
              <a:rPr lang="ru-RU" dirty="0" err="1"/>
              <a:t>промокода</a:t>
            </a:r>
            <a:r>
              <a:rPr lang="ru-RU" dirty="0"/>
              <a:t> </a:t>
            </a:r>
            <a:r>
              <a:rPr lang="ru-RU" b="1" dirty="0"/>
              <a:t>SUPERJUNE2022</a:t>
            </a:r>
            <a:r>
              <a:rPr lang="ru-RU" dirty="0"/>
              <a:t> во время оплаты теста на сайте </a:t>
            </a:r>
            <a:r>
              <a:rPr lang="ru-RU" dirty="0" smtClean="0"/>
              <a:t>ielts.kz/</a:t>
            </a:r>
            <a:r>
              <a:rPr lang="ru-RU" dirty="0" err="1" smtClean="0"/>
              <a:t>payment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706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/>
              <a:t>IELTS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Сдача в г.Караганда по адресу : ул. Абая 5</a:t>
            </a:r>
          </a:p>
          <a:p>
            <a:r>
              <a:rPr lang="kk-KZ" dirty="0" smtClean="0"/>
              <a:t>Среда-пятница: электронный формат сдачи (сертификаты 3-5 дней) (стоимость 71000,  со скидкой 61000)</a:t>
            </a:r>
          </a:p>
          <a:p>
            <a:r>
              <a:rPr lang="kk-KZ" dirty="0" smtClean="0"/>
              <a:t>Суббота: бумажный формат сдачи (сертификат 13 дней) (стоимость 85000, со скидкой 75000)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680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Century Gothic" pitchFamily="34" charset="0"/>
              </a:rPr>
              <a:t>Процедура вступительных экзаменов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4800600"/>
          </a:xfrm>
        </p:spPr>
        <p:txBody>
          <a:bodyPr>
            <a:noAutofit/>
          </a:bodyPr>
          <a:lstStyle/>
          <a:p>
            <a:pPr marL="0" indent="360000"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kk-KZ" sz="48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Вступительный экзамен проводится в два этапа:</a:t>
            </a:r>
          </a:p>
          <a:p>
            <a:pPr marL="0" indent="360000"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kk-KZ" sz="48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1 этап  в форме комплексного экзамена на базе Юстади.</a:t>
            </a:r>
          </a:p>
          <a:p>
            <a:pPr marL="0" indent="360000" algn="just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ü"/>
            </a:pPr>
            <a:r>
              <a:rPr lang="kk-KZ" sz="48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2 этап –собеседование в вузе</a:t>
            </a:r>
            <a:endParaRPr lang="ru-RU" sz="4800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entury Gothic" pitchFamily="34" charset="0"/>
              <a:ea typeface="+mj-ea"/>
              <a:cs typeface="+mj-cs"/>
            </a:endParaRPr>
          </a:p>
          <a:p>
            <a:pPr indent="360000" algn="just">
              <a:lnSpc>
                <a:spcPct val="80000"/>
              </a:lnSpc>
              <a:spcBef>
                <a:spcPct val="0"/>
              </a:spcBef>
              <a:buNone/>
            </a:pPr>
            <a:endParaRPr lang="ru-RU" sz="3600" dirty="0" smtClean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752</TotalTime>
  <Words>510</Words>
  <Application>Microsoft Office PowerPoint</Application>
  <PresentationFormat>Экран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Разъяснение изменений в Типовые правила приема на обучение в организации образования, реализующие образовательные программы  послевузовского образования </vt:lpstr>
      <vt:lpstr>Сроки приема документов,  проведения вступительных экзаменов и зачисления</vt:lpstr>
      <vt:lpstr>Условия поступления в докторантуру</vt:lpstr>
      <vt:lpstr>Условия поступления в докторантуру</vt:lpstr>
      <vt:lpstr>Ссылки для регистрации QAZTEST</vt:lpstr>
      <vt:lpstr> IELTS</vt:lpstr>
      <vt:lpstr>IELTS</vt:lpstr>
      <vt:lpstr>IELTS</vt:lpstr>
      <vt:lpstr>Процедура вступительных экзаменов</vt:lpstr>
      <vt:lpstr>Процедура вступительных экзаменов</vt:lpstr>
      <vt:lpstr>Процедура вступительных экзаменов</vt:lpstr>
      <vt:lpstr> Контакты приемной комиссии: 87212 35-64-05 87212 900-270 ул.Университетская 28, каб.109,111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Разъяснение изменений в Типовых правилах приема на обучение в организации образования, реализующие образовательные программы  послевузовского образования</dc:title>
  <dc:creator>User</dc:creator>
  <cp:lastModifiedBy>Барикова Алена Рудольфовна </cp:lastModifiedBy>
  <cp:revision>17</cp:revision>
  <cp:lastPrinted>2022-05-17T03:25:52Z</cp:lastPrinted>
  <dcterms:created xsi:type="dcterms:W3CDTF">2021-02-01T03:46:35Z</dcterms:created>
  <dcterms:modified xsi:type="dcterms:W3CDTF">2022-06-09T09:36:28Z</dcterms:modified>
</cp:coreProperties>
</file>